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4" r:id="rId5"/>
    <p:sldId id="259" r:id="rId6"/>
    <p:sldId id="262" r:id="rId7"/>
    <p:sldId id="263" r:id="rId8"/>
    <p:sldId id="275" r:id="rId9"/>
    <p:sldId id="276" r:id="rId10"/>
    <p:sldId id="272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3B5020-9BD1-4966-9748-BC8E5B59933A}" type="datetimeFigureOut">
              <a:rPr lang="en-US" smtClean="0"/>
              <a:t>6/9/16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mms.nist.gov/rtmms/index.htm#!hrosett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+mn-lt"/>
              </a:rPr>
              <a:t>Content</a:t>
            </a:r>
            <a:r>
              <a:rPr lang="en-US" sz="4800" dirty="0" smtClean="0"/>
              <a:t> change highlights for LOINC 2.55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33336"/>
            <a:ext cx="7854696" cy="88626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6/9/2016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33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~150 new survey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Adverse Child Experiences-Behavior Risk Factor Surveillance System (ACE-BRFSS) panel</a:t>
            </a:r>
          </a:p>
          <a:p>
            <a:pPr fontAlgn="base"/>
            <a:r>
              <a:rPr lang="en-US" dirty="0"/>
              <a:t>Two new PROMIS item banks and 6 short </a:t>
            </a:r>
            <a:r>
              <a:rPr lang="en-US" dirty="0" smtClean="0"/>
              <a:t>forms</a:t>
            </a:r>
          </a:p>
          <a:p>
            <a:pPr fontAlgn="base"/>
            <a:r>
              <a:rPr lang="en-US" dirty="0" smtClean="0"/>
              <a:t>Terms for </a:t>
            </a:r>
            <a:r>
              <a:rPr lang="en-US" dirty="0" err="1" smtClean="0"/>
              <a:t>ADVault</a:t>
            </a:r>
            <a:r>
              <a:rPr lang="en-US" dirty="0" smtClean="0"/>
              <a:t> Personal Advance Care Plan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of content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Updated terms related to patient or family history to have Property </a:t>
            </a:r>
            <a:r>
              <a:rPr lang="en-US" dirty="0" err="1" smtClean="0"/>
              <a:t>Hx</a:t>
            </a:r>
            <a:endParaRPr lang="en-US" dirty="0"/>
          </a:p>
          <a:p>
            <a:pPr fontAlgn="base"/>
            <a:r>
              <a:rPr lang="en-US" dirty="0" smtClean="0"/>
              <a:t>Reviewing </a:t>
            </a:r>
            <a:r>
              <a:rPr lang="en-US" dirty="0" err="1" smtClean="0"/>
              <a:t>methodless</a:t>
            </a:r>
            <a:r>
              <a:rPr lang="en-US" dirty="0" smtClean="0"/>
              <a:t> terms with normative answer lists, updating answer list type </a:t>
            </a:r>
            <a:r>
              <a:rPr lang="en-US" smtClean="0"/>
              <a:t>as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new content in 2.55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~1700 new terms</a:t>
            </a:r>
          </a:p>
          <a:p>
            <a:r>
              <a:rPr lang="en-US" dirty="0" smtClean="0"/>
              <a:t>Lab: 800</a:t>
            </a:r>
          </a:p>
          <a:p>
            <a:r>
              <a:rPr lang="en-US" dirty="0" smtClean="0"/>
              <a:t>Clinical: 750</a:t>
            </a:r>
          </a:p>
          <a:p>
            <a:r>
              <a:rPr lang="en-US" dirty="0" smtClean="0"/>
              <a:t>Survey: 150</a:t>
            </a:r>
          </a:p>
        </p:txBody>
      </p:sp>
    </p:spTree>
    <p:extLst>
      <p:ext uri="{BB962C8B-B14F-4D97-AF65-F5344CB8AC3E}">
        <p14:creationId xmlns:p14="http://schemas.microsoft.com/office/powerpoint/2010/main" val="345193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New lab terms in 2.55 include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US" dirty="0" smtClean="0"/>
              <a:t>166 allergy</a:t>
            </a:r>
            <a:endParaRPr lang="en-US" dirty="0"/>
          </a:p>
          <a:p>
            <a:pPr lvl="1" fontAlgn="base"/>
            <a:r>
              <a:rPr lang="en-US" dirty="0"/>
              <a:t>139 molecular pathology, including terms for reporting genetic variant results using HL7 v2 (C McDonald presentation this afternoon)</a:t>
            </a:r>
          </a:p>
          <a:p>
            <a:pPr lvl="1" fontAlgn="base"/>
            <a:r>
              <a:rPr lang="en-US" dirty="0"/>
              <a:t>118 microbiology</a:t>
            </a:r>
          </a:p>
          <a:p>
            <a:pPr lvl="1" fontAlgn="base"/>
            <a:r>
              <a:rPr lang="en-US" dirty="0" smtClean="0"/>
              <a:t>95 drug/</a:t>
            </a:r>
            <a:r>
              <a:rPr lang="en-US" dirty="0" err="1" smtClean="0"/>
              <a:t>tox</a:t>
            </a:r>
            <a:endParaRPr lang="en-US" dirty="0" smtClean="0"/>
          </a:p>
          <a:p>
            <a:pPr lvl="1" fontAlgn="base"/>
            <a:r>
              <a:rPr lang="en-US" dirty="0"/>
              <a:t>65 chemistry</a:t>
            </a:r>
          </a:p>
          <a:p>
            <a:pPr lvl="1" fontAlgn="base"/>
            <a:r>
              <a:rPr lang="en-US" dirty="0" smtClean="0"/>
              <a:t>44 pathology</a:t>
            </a:r>
          </a:p>
          <a:p>
            <a:pPr lvl="1" fontAlgn="base"/>
            <a:r>
              <a:rPr lang="en-US" dirty="0"/>
              <a:t>35 </a:t>
            </a:r>
            <a:r>
              <a:rPr lang="en-US" dirty="0" smtClean="0"/>
              <a:t>serology</a:t>
            </a:r>
          </a:p>
          <a:p>
            <a:pPr lvl="1" fontAlgn="base"/>
            <a:r>
              <a:rPr lang="en-US" dirty="0" smtClean="0"/>
              <a:t>12 </a:t>
            </a:r>
            <a:r>
              <a:rPr lang="en-US" dirty="0" err="1"/>
              <a:t>coag</a:t>
            </a:r>
            <a:r>
              <a:rPr lang="en-US" dirty="0"/>
              <a:t> </a:t>
            </a:r>
          </a:p>
          <a:p>
            <a:pPr lvl="1"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err="1" smtClean="0"/>
              <a:t>Zika</a:t>
            </a:r>
            <a:r>
              <a:rPr lang="en-US" sz="4500" dirty="0" smtClean="0"/>
              <a:t> virus terms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4653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81149-7</a:t>
            </a:r>
            <a:r>
              <a:rPr lang="en-US" sz="1400" dirty="0"/>
              <a:t>	</a:t>
            </a:r>
            <a:r>
              <a:rPr lang="en-US" sz="1400" dirty="0" err="1"/>
              <a:t>Zika</a:t>
            </a:r>
            <a:r>
              <a:rPr lang="en-US" sz="1400" dirty="0"/>
              <a:t> virus envelope (E) gene [Presence] in </a:t>
            </a:r>
            <a:r>
              <a:rPr lang="en-US" sz="1400" dirty="0" err="1" smtClean="0"/>
              <a:t>Amn</a:t>
            </a:r>
            <a:r>
              <a:rPr lang="en-US" sz="1400" dirty="0" smtClean="0"/>
              <a:t> fluid </a:t>
            </a:r>
            <a:r>
              <a:rPr lang="en-US" sz="1400" dirty="0"/>
              <a:t>by Probe and target amplification method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80826-1	</a:t>
            </a:r>
            <a:r>
              <a:rPr lang="en-US" sz="1400" dirty="0" err="1"/>
              <a:t>Zika</a:t>
            </a:r>
            <a:r>
              <a:rPr lang="en-US" sz="1400" dirty="0"/>
              <a:t> virus envelope (E) gene [Presence] in </a:t>
            </a:r>
            <a:r>
              <a:rPr lang="en-US" sz="1400" dirty="0" err="1" smtClean="0"/>
              <a:t>Cereb</a:t>
            </a:r>
            <a:r>
              <a:rPr lang="en-US" sz="1400" dirty="0" smtClean="0"/>
              <a:t> spinal </a:t>
            </a:r>
            <a:r>
              <a:rPr lang="en-US" sz="1400" dirty="0"/>
              <a:t>fluid by Probe and target </a:t>
            </a:r>
            <a:r>
              <a:rPr lang="en-US" sz="1400" dirty="0" err="1" smtClean="0"/>
              <a:t>ampl</a:t>
            </a:r>
            <a:r>
              <a:rPr lang="en-US" sz="1400" dirty="0" smtClean="0"/>
              <a:t> method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80825-3	</a:t>
            </a:r>
            <a:r>
              <a:rPr lang="en-US" sz="1400" dirty="0" err="1"/>
              <a:t>Zika</a:t>
            </a:r>
            <a:r>
              <a:rPr lang="en-US" sz="1400" dirty="0"/>
              <a:t> virus envelope (E) gene [Presence] in Serum by Probe and target amplification method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81148-9	</a:t>
            </a:r>
            <a:r>
              <a:rPr lang="en-US" sz="1400" dirty="0" err="1"/>
              <a:t>Zika</a:t>
            </a:r>
            <a:r>
              <a:rPr lang="en-US" sz="1400" dirty="0"/>
              <a:t> virus envelope (E) gene [Presence] in Urine by Probe and target amplification </a:t>
            </a:r>
            <a:r>
              <a:rPr lang="en-US" sz="1400" dirty="0" smtClean="0"/>
              <a:t>method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80823-8	</a:t>
            </a:r>
            <a:r>
              <a:rPr lang="en-US" sz="1400" dirty="0" err="1"/>
              <a:t>Zika</a:t>
            </a:r>
            <a:r>
              <a:rPr lang="en-US" sz="1400" dirty="0"/>
              <a:t> virus IgM Ab [Presence] in Cerebral spinal fluid by Immunoassay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80824-6	</a:t>
            </a:r>
            <a:r>
              <a:rPr lang="en-US" sz="1400" dirty="0" err="1"/>
              <a:t>Zika</a:t>
            </a:r>
            <a:r>
              <a:rPr lang="en-US" sz="1400" dirty="0"/>
              <a:t> virus IgM Ab [Presence] in Serum by Immunoassay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80618-2	</a:t>
            </a:r>
            <a:r>
              <a:rPr lang="en-US" sz="1400" dirty="0" err="1"/>
              <a:t>Zika</a:t>
            </a:r>
            <a:r>
              <a:rPr lang="en-US" sz="1400" dirty="0"/>
              <a:t> virus IgM Ab [Units/volume] in Cerebral spinal fluid by Immunoassay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80619-0	</a:t>
            </a:r>
            <a:r>
              <a:rPr lang="en-US" sz="1400" dirty="0" err="1"/>
              <a:t>Zika</a:t>
            </a:r>
            <a:r>
              <a:rPr lang="en-US" sz="1400" dirty="0"/>
              <a:t> virus IgM Ab [Units/volume] in Serum by </a:t>
            </a:r>
            <a:r>
              <a:rPr lang="en-US" sz="1400" dirty="0" smtClean="0"/>
              <a:t>Immunoassay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80821-2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[Presence] in Cerebral spinal fluid by Neutralization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80822-0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[Presence] in Serum by Neutralization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80621-6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Cerebral spinal fluid by Neutralization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80624-0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Cerebral spinal fluid by Neutralization test --1st </a:t>
            </a:r>
            <a:r>
              <a:rPr lang="en-US" sz="1400" dirty="0" smtClean="0"/>
              <a:t>spec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80625-7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Cerebral spinal fluid by Neutralization test --2nd </a:t>
            </a:r>
            <a:r>
              <a:rPr lang="en-US" sz="1400" dirty="0" smtClean="0"/>
              <a:t>spec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80620-8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Serum by Neutralization test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80622-4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Serum by Neutralization test --1st specimen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80623-2	</a:t>
            </a:r>
            <a:r>
              <a:rPr lang="en-US" sz="1400" dirty="0" err="1"/>
              <a:t>Zika</a:t>
            </a:r>
            <a:r>
              <a:rPr lang="en-US" sz="1400" dirty="0"/>
              <a:t> virus neutralizing antibody [Titer] in Serum by Neutralization test --2nd specimen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651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lab panels in 2.55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40+ panels</a:t>
            </a:r>
          </a:p>
          <a:p>
            <a:pPr lvl="1" fontAlgn="base"/>
            <a:r>
              <a:rPr lang="en-US" dirty="0" smtClean="0"/>
              <a:t>Dengue </a:t>
            </a:r>
            <a:r>
              <a:rPr lang="en-US" dirty="0"/>
              <a:t>and Chikungunya and </a:t>
            </a:r>
            <a:r>
              <a:rPr lang="en-US" dirty="0" err="1"/>
              <a:t>Zika</a:t>
            </a:r>
            <a:r>
              <a:rPr lang="en-US" dirty="0"/>
              <a:t> virus panel by Probe and target amplification </a:t>
            </a:r>
            <a:r>
              <a:rPr lang="en-US" dirty="0" smtClean="0"/>
              <a:t>method</a:t>
            </a:r>
          </a:p>
          <a:p>
            <a:pPr lvl="1" fontAlgn="base"/>
            <a:r>
              <a:rPr lang="en-US" dirty="0" smtClean="0"/>
              <a:t>Drug/</a:t>
            </a:r>
            <a:r>
              <a:rPr lang="en-US" dirty="0" err="1" smtClean="0"/>
              <a:t>tox</a:t>
            </a:r>
            <a:r>
              <a:rPr lang="en-US" dirty="0" smtClean="0"/>
              <a:t> panels for </a:t>
            </a: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plas</a:t>
            </a:r>
            <a:r>
              <a:rPr lang="en-US" dirty="0" smtClean="0"/>
              <a:t>, urine, gastric fluid</a:t>
            </a:r>
          </a:p>
          <a:p>
            <a:pPr lvl="1" fontAlgn="base"/>
            <a:r>
              <a:rPr lang="en-US" dirty="0" smtClean="0"/>
              <a:t>Microsatellite instability panel</a:t>
            </a:r>
          </a:p>
          <a:p>
            <a:pPr lvl="1" fontAlgn="base"/>
            <a:r>
              <a:rPr lang="en-US" dirty="0" smtClean="0"/>
              <a:t>Cell marker subset panels</a:t>
            </a:r>
          </a:p>
          <a:p>
            <a:pPr lvl="1" fontAlgn="base"/>
            <a:r>
              <a:rPr lang="en-US" dirty="0" smtClean="0"/>
              <a:t>Cancer pathology panel</a:t>
            </a:r>
          </a:p>
          <a:p>
            <a:pPr lvl="1" fontAlgn="base"/>
            <a:r>
              <a:rPr lang="en-US" dirty="0" smtClean="0"/>
              <a:t>Pepsin A panel</a:t>
            </a:r>
          </a:p>
          <a:p>
            <a:pPr lvl="1" fontAlgn="base"/>
            <a:r>
              <a:rPr lang="en-US" dirty="0" smtClean="0"/>
              <a:t>Urine supersaturation panel</a:t>
            </a:r>
          </a:p>
          <a:p>
            <a:pPr lvl="1" fontAlgn="base"/>
            <a:r>
              <a:rPr lang="en-US" dirty="0" smtClean="0"/>
              <a:t>Protein fractions panel</a:t>
            </a:r>
          </a:p>
          <a:p>
            <a:pPr lvl="1" fontAlgn="base"/>
            <a:r>
              <a:rPr lang="en-US" dirty="0" smtClean="0"/>
              <a:t>Cell differential panels for several different systems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5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~</a:t>
            </a:r>
            <a:r>
              <a:rPr lang="en-US" dirty="0"/>
              <a:t>7</a:t>
            </a:r>
            <a:r>
              <a:rPr lang="en-US" dirty="0" smtClean="0"/>
              <a:t>50 new clinical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Almost 200 new radiology terms</a:t>
            </a:r>
          </a:p>
          <a:p>
            <a:pPr fontAlgn="base"/>
            <a:r>
              <a:rPr lang="en-US" dirty="0" smtClean="0"/>
              <a:t>Added 100+ </a:t>
            </a:r>
            <a:r>
              <a:rPr lang="en-US" dirty="0"/>
              <a:t>terms for IEEE Rosetta 11073 </a:t>
            </a:r>
            <a:r>
              <a:rPr lang="en-US" dirty="0" smtClean="0"/>
              <a:t>10101a, </a:t>
            </a:r>
            <a:r>
              <a:rPr lang="en-US" dirty="0"/>
              <a:t>including EKG</a:t>
            </a:r>
            <a:r>
              <a:rPr lang="en-US" dirty="0" smtClean="0"/>
              <a:t>, </a:t>
            </a:r>
            <a:r>
              <a:rPr lang="en-US" dirty="0"/>
              <a:t>anesthesia gas </a:t>
            </a:r>
            <a:r>
              <a:rPr lang="en-US" dirty="0" smtClean="0"/>
              <a:t>delivery, EEG </a:t>
            </a:r>
            <a:r>
              <a:rPr lang="en-US" dirty="0"/>
              <a:t>and respiratory </a:t>
            </a:r>
            <a:r>
              <a:rPr lang="en-US" dirty="0" smtClean="0"/>
              <a:t>monitoring</a:t>
            </a:r>
          </a:p>
          <a:p>
            <a:pPr fontAlgn="base"/>
            <a:r>
              <a:rPr lang="en-US" dirty="0" smtClean="0"/>
              <a:t>150 terms for nutrition &amp; dietetics</a:t>
            </a:r>
          </a:p>
          <a:p>
            <a:pPr fontAlgn="base"/>
            <a:r>
              <a:rPr lang="en-US" dirty="0"/>
              <a:t>130 document-related codes</a:t>
            </a:r>
          </a:p>
          <a:p>
            <a:pPr fontAlgn="base"/>
            <a:r>
              <a:rPr lang="en-US" dirty="0" smtClean="0"/>
              <a:t>80 terms </a:t>
            </a:r>
            <a:r>
              <a:rPr lang="en-US" dirty="0"/>
              <a:t>for </a:t>
            </a:r>
            <a:r>
              <a:rPr lang="en-US" dirty="0" smtClean="0"/>
              <a:t>Japanese </a:t>
            </a:r>
            <a:r>
              <a:rPr lang="en-US" dirty="0"/>
              <a:t>Circulation </a:t>
            </a:r>
            <a:r>
              <a:rPr lang="en-US" dirty="0" smtClean="0"/>
              <a:t>Society, mainly angiography</a:t>
            </a:r>
            <a:r>
              <a:rPr lang="en-US" dirty="0"/>
              <a:t>, echo, and other concepts </a:t>
            </a:r>
            <a:r>
              <a:rPr lang="en-US" dirty="0" smtClean="0"/>
              <a:t>for reporting </a:t>
            </a:r>
            <a:r>
              <a:rPr lang="en-US" dirty="0"/>
              <a:t>cardiac procedure results </a:t>
            </a:r>
            <a:r>
              <a:rPr lang="en-US" dirty="0" smtClean="0"/>
              <a:t>in </a:t>
            </a:r>
            <a:r>
              <a:rPr lang="en-US" dirty="0"/>
              <a:t>HL7 </a:t>
            </a:r>
            <a:r>
              <a:rPr lang="en-US" dirty="0" smtClean="0"/>
              <a:t>CDA</a:t>
            </a:r>
          </a:p>
          <a:p>
            <a:pPr fontAlgn="base"/>
            <a:r>
              <a:rPr lang="en-US" dirty="0" smtClean="0"/>
              <a:t>20 new nursing terms, added to 80346-0 Nursing physiologic assessment panel</a:t>
            </a:r>
          </a:p>
          <a:p>
            <a:pPr fontAlgn="base"/>
            <a:r>
              <a:rPr lang="en-US" dirty="0" smtClean="0"/>
              <a:t>20 </a:t>
            </a:r>
            <a:r>
              <a:rPr lang="en-US" dirty="0"/>
              <a:t>terms for pulmonary function </a:t>
            </a:r>
            <a:r>
              <a:rPr lang="en-US" dirty="0" smtClean="0"/>
              <a:t>testing</a:t>
            </a:r>
          </a:p>
          <a:p>
            <a:pPr fontAlgn="base"/>
            <a:r>
              <a:rPr lang="en-US" dirty="0" smtClean="0"/>
              <a:t>Preoperative measures for patient safety</a:t>
            </a:r>
          </a:p>
          <a:p>
            <a:pPr fontAlgn="base"/>
            <a:r>
              <a:rPr lang="en-US" dirty="0" smtClean="0"/>
              <a:t>Working with CDC on case reporting panels – all of CDC case report forms will be </a:t>
            </a:r>
            <a:r>
              <a:rPr lang="en-US" dirty="0" err="1" smtClean="0"/>
              <a:t>LOINC’ed</a:t>
            </a:r>
            <a:r>
              <a:rPr lang="en-US" dirty="0" smtClean="0"/>
              <a:t> over the next few years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9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IEEE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LOINC-IEEE mapping for 11073 10101 available on LOINC website as accessory file, also on NIST RTMMS site – freely available </a:t>
            </a:r>
            <a:r>
              <a:rPr lang="en-US" dirty="0"/>
              <a:t>with login (</a:t>
            </a:r>
            <a:r>
              <a:rPr lang="en-US" dirty="0">
                <a:hlinkClick r:id="rId2"/>
              </a:rPr>
              <a:t>https://rtmms.nist.gov/rtmms/index.htm#!</a:t>
            </a:r>
            <a:r>
              <a:rPr lang="en-US" dirty="0" smtClean="0">
                <a:hlinkClick r:id="rId2"/>
              </a:rPr>
              <a:t>hrosetta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also find codes mapped to IEEE codes </a:t>
            </a:r>
            <a:r>
              <a:rPr lang="en-US" dirty="0"/>
              <a:t>by searching in RELMA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relatedcodes:mdc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/>
              <a:t>(subset in beta, remaining maps will be added for public release in a few weeks)</a:t>
            </a:r>
          </a:p>
          <a:p>
            <a:r>
              <a:rPr lang="en-US" dirty="0" smtClean="0"/>
              <a:t>Working on content to match 11073 10101a, which was published in December 2015 – about 100 new or newly released codes in 2.55</a:t>
            </a:r>
          </a:p>
          <a:p>
            <a:r>
              <a:rPr lang="en-US" dirty="0" smtClean="0"/>
              <a:t>Working with IEEE workgroup on 10101b and 10101c content…will likely be balloted late 2016-2017, then added to LOINC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12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RSNA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date, all of the CT, MRI, NM, PT and US terms in the core RSNA playbook have been mapped to LOINC codes</a:t>
            </a:r>
          </a:p>
          <a:p>
            <a:r>
              <a:rPr lang="en-US" dirty="0" smtClean="0"/>
              <a:t>Created ~200 new radiology terms for this release to match core playbook content</a:t>
            </a:r>
          </a:p>
          <a:p>
            <a:r>
              <a:rPr lang="en-US" dirty="0" smtClean="0"/>
              <a:t>LOINC-Playbook mapping available on LOINC website as accessory file, also can find in RELMA </a:t>
            </a:r>
            <a:r>
              <a:rPr lang="en-US" dirty="0"/>
              <a:t>by searching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relatedcodes:rpid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Working on XR – should be done by the fall</a:t>
            </a:r>
          </a:p>
          <a:p>
            <a:r>
              <a:rPr lang="en-US" dirty="0" smtClean="0"/>
              <a:t>Remaining is RP (image-guided </a:t>
            </a:r>
            <a:r>
              <a:rPr lang="en-US" dirty="0"/>
              <a:t>procedures, where the particular type of imaging used is not </a:t>
            </a:r>
            <a:r>
              <a:rPr lang="en-US" dirty="0" smtClean="0"/>
              <a:t>specified)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81679-3  Preoperative measures for patient safety panel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38865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200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680</TotalTime>
  <Words>497</Words>
  <Application>Microsoft Macintosh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Courier New</vt:lpstr>
      <vt:lpstr>Wingdings 2</vt:lpstr>
      <vt:lpstr>Flow</vt:lpstr>
      <vt:lpstr>Content change highlights for LOINC 2.55</vt:lpstr>
      <vt:lpstr>Summary of new content in 2.55</vt:lpstr>
      <vt:lpstr>New lab terms in 2.55 include</vt:lpstr>
      <vt:lpstr>Zika virus terms</vt:lpstr>
      <vt:lpstr>New lab panels in 2.55</vt:lpstr>
      <vt:lpstr>~750 new clinical terms</vt:lpstr>
      <vt:lpstr>IEEE update</vt:lpstr>
      <vt:lpstr>RSNA update</vt:lpstr>
      <vt:lpstr>81679-3  Preoperative measures for patient safety panel</vt:lpstr>
      <vt:lpstr>~150 new survey terms</vt:lpstr>
      <vt:lpstr>Highlights of content updates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change highlights for LOINC 2.53</dc:title>
  <dc:creator>Abhyankar, Swapna</dc:creator>
  <cp:lastModifiedBy>Daniel Vreeman</cp:lastModifiedBy>
  <cp:revision>38</cp:revision>
  <dcterms:created xsi:type="dcterms:W3CDTF">2015-12-03T00:39:59Z</dcterms:created>
  <dcterms:modified xsi:type="dcterms:W3CDTF">2016-06-09T09:11:09Z</dcterms:modified>
</cp:coreProperties>
</file>